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60" r:id="rId11"/>
    <p:sldId id="263" r:id="rId12"/>
    <p:sldId id="270" r:id="rId13"/>
    <p:sldId id="274" r:id="rId14"/>
    <p:sldId id="275" r:id="rId15"/>
    <p:sldId id="271" r:id="rId16"/>
    <p:sldId id="27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822"/>
    <a:srgbClr val="14AE5C"/>
    <a:srgbClr val="84C242"/>
    <a:srgbClr val="CC4B4B"/>
    <a:srgbClr val="ED834A"/>
    <a:srgbClr val="E399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FDE65-8E6F-FC42-AB9C-3540115013A2}" v="7" dt="2024-03-08T08:42:20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3"/>
    <p:restoredTop sz="94648"/>
  </p:normalViewPr>
  <p:slideViewPr>
    <p:cSldViewPr snapToGrid="0">
      <p:cViewPr>
        <p:scale>
          <a:sx n="68" d="100"/>
          <a:sy n="68" d="100"/>
        </p:scale>
        <p:origin x="24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1A00-B465-B84B-0EAD-8CD4499A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23B54BFB-CD58-B28F-A40C-3A337809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673E79-FAD9-76F8-183B-5A0EDC615881}"/>
              </a:ext>
            </a:extLst>
          </p:cNvPr>
          <p:cNvSpPr/>
          <p:nvPr/>
        </p:nvSpPr>
        <p:spPr>
          <a:xfrm>
            <a:off x="135276" y="1436811"/>
            <a:ext cx="11921446" cy="5132274"/>
          </a:xfrm>
          <a:prstGeom prst="roundRect">
            <a:avLst/>
          </a:prstGeom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03EE-23E1-F5F9-09A7-1FD80EF03F2F}"/>
              </a:ext>
            </a:extLst>
          </p:cNvPr>
          <p:cNvSpPr txBox="1"/>
          <p:nvPr/>
        </p:nvSpPr>
        <p:spPr>
          <a:xfrm>
            <a:off x="4707746" y="2920430"/>
            <a:ext cx="325137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b="1">
                <a:solidFill>
                  <a:schemeClr val="tx2">
                    <a:lumMod val="50000"/>
                    <a:lumOff val="50000"/>
                  </a:schemeClr>
                </a:solidFill>
              </a:rPr>
              <a:t>PRE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D9FAC-7912-09AB-7AC0-7541C50D862B}"/>
              </a:ext>
            </a:extLst>
          </p:cNvPr>
          <p:cNvSpPr txBox="1"/>
          <p:nvPr/>
        </p:nvSpPr>
        <p:spPr>
          <a:xfrm>
            <a:off x="4222953" y="4090719"/>
            <a:ext cx="37460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Prerequisite Tree</a:t>
            </a:r>
            <a:endParaRPr lang="en-US" sz="36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3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87E627AE-EDE5-AE08-2E3D-1A68A711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6AC6D2-E535-20AB-C7DE-57ED63E4C98E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5352BB-524E-12E3-97D3-8C31B87CDA7E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9B5972-608C-1A00-1B5F-2B1097FE5E1D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B15DC7-8A80-C36C-47C7-C513500B62E4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Application Design</a:t>
            </a:r>
            <a:br>
              <a:rPr lang="en-US" sz="2800" b="1"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Database schema</a:t>
            </a:r>
            <a:endParaRPr lang="en-US" sz="4000" b="1">
              <a:solidFill>
                <a:schemeClr val="tx2">
                  <a:lumMod val="50000"/>
                  <a:lumOff val="50000"/>
                </a:schemeClr>
              </a:solidFill>
              <a:latin typeface="Aptos"/>
            </a:endParaRPr>
          </a:p>
        </p:txBody>
      </p:sp>
      <p:pic>
        <p:nvPicPr>
          <p:cNvPr id="9" name="Picture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8D4004-EC49-87B8-D2AA-CBC85E9A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49" y="1876061"/>
            <a:ext cx="7236234" cy="45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77465-19EC-75D9-690E-751B32E4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93263D5-DA0C-AEF9-6119-4CD519AA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056F73AB-F805-C364-D1CA-9B6DE3E7E094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906EB73-097A-84F2-E636-FAE57B69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1A312B4A-8A46-4BBD-3063-E72565ED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04A5C4-58C1-837E-5403-48EF8D409E56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E6EF2-5859-0EB0-C404-0745FF02F5D1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112FB5-591B-1B74-9323-BB4283130FE8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F99A9-83A2-FAAD-CADA-D1A48B2E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144" y="1713253"/>
            <a:ext cx="7961376" cy="50796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B2A87F-A9A7-8651-91FB-C9B7D196CC99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Application Design</a:t>
            </a:r>
            <a:br>
              <a:rPr lang="en-US" sz="2800" b="1"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System design</a:t>
            </a:r>
            <a:endParaRPr lang="en-US" sz="4000" b="1">
              <a:solidFill>
                <a:schemeClr val="tx2">
                  <a:lumMod val="50000"/>
                  <a:lumOff val="50000"/>
                </a:schemeClr>
              </a:solidFill>
              <a:latin typeface="Apto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67167-36E2-ADA7-B4DF-6C26B3C02568}"/>
              </a:ext>
            </a:extLst>
          </p:cNvPr>
          <p:cNvSpPr txBox="1"/>
          <p:nvPr/>
        </p:nvSpPr>
        <p:spPr>
          <a:xfrm>
            <a:off x="8101584" y="1951657"/>
            <a:ext cx="122951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ea typeface="+mn-lt"/>
                <a:cs typeface="+mn-lt"/>
              </a:rPr>
              <a:t>pogresql</a:t>
            </a:r>
            <a:endParaRPr lang="en-US" err="1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C097-EDC3-5FC4-4908-864D6A70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247447A-75BA-223A-2669-50F40EB2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A645BA4F-7923-7B6A-FD57-6FB53716E667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F327B16-EDC6-BB77-F632-54066BB6E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7467612C-2811-3D8C-7EE7-E8F6E38E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C1DB5-8189-F9D7-DD24-E171D2A7061C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C35B4-CA12-0B40-A533-180E5C4F7C64}"/>
              </a:ext>
            </a:extLst>
          </p:cNvPr>
          <p:cNvSpPr/>
          <p:nvPr/>
        </p:nvSpPr>
        <p:spPr>
          <a:xfrm>
            <a:off x="-36765" y="-51770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B8F1F2-95FE-594A-AEBF-921C6E676A49}"/>
              </a:ext>
            </a:extLst>
          </p:cNvPr>
          <p:cNvSpPr/>
          <p:nvPr/>
        </p:nvSpPr>
        <p:spPr>
          <a:xfrm>
            <a:off x="435239" y="1749645"/>
            <a:ext cx="11363472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607506-F700-BF1F-7A0E-35901E270CB4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Technical support </a:t>
            </a:r>
            <a:endParaRPr lang="en-US" sz="4000" b="1">
              <a:solidFill>
                <a:schemeClr val="tx2">
                  <a:lumMod val="50000"/>
                  <a:lumOff val="50000"/>
                </a:schemeClr>
              </a:solidFill>
              <a:latin typeface="Aptos"/>
            </a:endParaRPr>
          </a:p>
        </p:txBody>
      </p:sp>
      <p:pic>
        <p:nvPicPr>
          <p:cNvPr id="8" name="Picture 7" descr="A close-up of a phone&#10;&#10;Description automatically generated">
            <a:extLst>
              <a:ext uri="{FF2B5EF4-FFF2-40B4-BE49-F238E27FC236}">
                <a16:creationId xmlns:a16="http://schemas.microsoft.com/office/drawing/2014/main" id="{BC15DAE8-3A87-0816-BC52-C5D914283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7" y="2830641"/>
            <a:ext cx="5125483" cy="288308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FC530EE-8AA4-5E80-9B62-BBC5700DB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35" y="2830669"/>
            <a:ext cx="5338640" cy="30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C097-EDC3-5FC4-4908-864D6A70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247447A-75BA-223A-2669-50F40EB2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A645BA4F-7923-7B6A-FD57-6FB53716E667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F327B16-EDC6-BB77-F632-54066BB6E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7467612C-2811-3D8C-7EE7-E8F6E38E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C1DB5-8189-F9D7-DD24-E171D2A7061C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C35B4-CA12-0B40-A533-180E5C4F7C64}"/>
              </a:ext>
            </a:extLst>
          </p:cNvPr>
          <p:cNvSpPr/>
          <p:nvPr/>
        </p:nvSpPr>
        <p:spPr>
          <a:xfrm>
            <a:off x="-10822" y="9489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B8F1F2-95FE-594A-AEBF-921C6E676A49}"/>
              </a:ext>
            </a:extLst>
          </p:cNvPr>
          <p:cNvSpPr/>
          <p:nvPr/>
        </p:nvSpPr>
        <p:spPr>
          <a:xfrm>
            <a:off x="435239" y="1749645"/>
            <a:ext cx="11363472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607506-F700-BF1F-7A0E-35901E270CB4}"/>
              </a:ext>
            </a:extLst>
          </p:cNvPr>
          <p:cNvSpPr txBox="1">
            <a:spLocks/>
          </p:cNvSpPr>
          <p:nvPr/>
        </p:nvSpPr>
        <p:spPr>
          <a:xfrm>
            <a:off x="435239" y="259589"/>
            <a:ext cx="10896378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Data validation </a:t>
            </a:r>
          </a:p>
          <a:p>
            <a:r>
              <a:rPr lang="th-TH" sz="4000" dirty="0"/>
              <a:t>ตัวอย่างการ </a:t>
            </a:r>
            <a:r>
              <a:rPr lang="en-US" sz="4000" dirty="0"/>
              <a:t>validate email </a:t>
            </a:r>
            <a:r>
              <a:rPr lang="th-TH" sz="4000" dirty="0"/>
              <a:t>ในหน้า </a:t>
            </a:r>
            <a:r>
              <a:rPr lang="en-US" sz="4000" dirty="0"/>
              <a:t>signup</a:t>
            </a:r>
            <a:endParaRPr lang="en-TH" sz="4000" dirty="0"/>
          </a:p>
          <a:p>
            <a:endParaRPr lang="en-US" sz="4000" b="1" dirty="0">
              <a:solidFill>
                <a:schemeClr val="tx2">
                  <a:lumMod val="50000"/>
                  <a:lumOff val="50000"/>
                </a:schemeClr>
              </a:solidFill>
              <a:latin typeface="Aptos"/>
            </a:endParaRPr>
          </a:p>
        </p:txBody>
      </p:sp>
      <p:pic>
        <p:nvPicPr>
          <p:cNvPr id="14" name="Picture 1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1FC0EDC-98F3-5243-2DFB-87E968CB9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4" y="1859635"/>
            <a:ext cx="6085086" cy="3747600"/>
          </a:xfrm>
          <a:prstGeom prst="rect">
            <a:avLst/>
          </a:prstGeom>
        </p:spPr>
      </p:pic>
      <p:pic>
        <p:nvPicPr>
          <p:cNvPr id="16" name="Picture 15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915B5B0F-C51C-8B54-6171-0CD6FEA76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00" y="4857935"/>
            <a:ext cx="5435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9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C097-EDC3-5FC4-4908-864D6A70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247447A-75BA-223A-2669-50F40EB2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A645BA4F-7923-7B6A-FD57-6FB53716E667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F327B16-EDC6-BB77-F632-54066BB6E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7467612C-2811-3D8C-7EE7-E8F6E38E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C1DB5-8189-F9D7-DD24-E171D2A7061C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C35B4-CA12-0B40-A533-180E5C4F7C64}"/>
              </a:ext>
            </a:extLst>
          </p:cNvPr>
          <p:cNvSpPr/>
          <p:nvPr/>
        </p:nvSpPr>
        <p:spPr>
          <a:xfrm>
            <a:off x="-10822" y="9489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B8F1F2-95FE-594A-AEBF-921C6E676A49}"/>
              </a:ext>
            </a:extLst>
          </p:cNvPr>
          <p:cNvSpPr/>
          <p:nvPr/>
        </p:nvSpPr>
        <p:spPr>
          <a:xfrm>
            <a:off x="435239" y="1749645"/>
            <a:ext cx="11363472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607506-F700-BF1F-7A0E-35901E270CB4}"/>
              </a:ext>
            </a:extLst>
          </p:cNvPr>
          <p:cNvSpPr txBox="1">
            <a:spLocks/>
          </p:cNvSpPr>
          <p:nvPr/>
        </p:nvSpPr>
        <p:spPr>
          <a:xfrm>
            <a:off x="435239" y="259589"/>
            <a:ext cx="10896378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Data validation </a:t>
            </a:r>
          </a:p>
          <a:p>
            <a:r>
              <a:rPr lang="th-TH" sz="4000" dirty="0"/>
              <a:t>ตัวอย่างการ </a:t>
            </a:r>
            <a:r>
              <a:rPr lang="en-US" sz="4000" dirty="0"/>
              <a:t>validate email </a:t>
            </a:r>
            <a:r>
              <a:rPr lang="th-TH" sz="4000" dirty="0"/>
              <a:t>หลังบ้าน</a:t>
            </a:r>
            <a:endParaRPr lang="en-US" sz="4000" b="1" dirty="0">
              <a:solidFill>
                <a:schemeClr val="tx2">
                  <a:lumMod val="50000"/>
                  <a:lumOff val="50000"/>
                </a:schemeClr>
              </a:solidFill>
              <a:latin typeface="Aptos"/>
            </a:endParaRPr>
          </a:p>
        </p:txBody>
      </p:sp>
      <p:pic>
        <p:nvPicPr>
          <p:cNvPr id="2" name="Picture 1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206414B1-58F2-DB03-0D98-9400A7DA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1" y="2071984"/>
            <a:ext cx="10440616" cy="40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2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A280-A08A-6FDA-BCF4-49440297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7940490-4BEF-C09A-191A-A7FF51DE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BAE45CA4-9FCF-539B-2B3B-DDD560F0D336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1D7CC8-B1C1-215B-8992-97E1CC87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2CAC6FFF-03A4-F53C-CAFE-0651E8F0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C27483-05A6-948F-4BDA-8415C67D97C4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4A671-B3D5-FDDA-BEC4-9D6F29755666}"/>
              </a:ext>
            </a:extLst>
          </p:cNvPr>
          <p:cNvSpPr/>
          <p:nvPr/>
        </p:nvSpPr>
        <p:spPr>
          <a:xfrm>
            <a:off x="-25721" y="-95944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83633F-E5AA-F635-757E-E39CF4D04986}"/>
              </a:ext>
            </a:extLst>
          </p:cNvPr>
          <p:cNvSpPr/>
          <p:nvPr/>
        </p:nvSpPr>
        <p:spPr>
          <a:xfrm>
            <a:off x="435239" y="1749645"/>
            <a:ext cx="11363472" cy="483272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6FF388-D6FF-77F6-B990-647A8507E599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ERROR HANDLING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0A3757-F0DE-FE35-9B87-D336287E6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3" t="-1" r="20439" b="45293"/>
          <a:stretch/>
        </p:blipFill>
        <p:spPr>
          <a:xfrm>
            <a:off x="1119041" y="2806377"/>
            <a:ext cx="4717355" cy="2609205"/>
          </a:xfrm>
          <a:prstGeom prst="rect">
            <a:avLst/>
          </a:prstGeom>
        </p:spPr>
      </p:pic>
      <p:pic>
        <p:nvPicPr>
          <p:cNvPr id="13" name="Picture 1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CDD56D03-F4B3-86E4-D5F9-61EEC8168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3171" r="13874" b="36196"/>
          <a:stretch/>
        </p:blipFill>
        <p:spPr>
          <a:xfrm>
            <a:off x="6271635" y="2921815"/>
            <a:ext cx="5081804" cy="25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A280-A08A-6FDA-BCF4-49440297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7940490-4BEF-C09A-191A-A7FF51DE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733425"/>
            <a:ext cx="57658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Home page</a:t>
            </a:r>
            <a:endParaRPr lang="en-US" sz="4800">
              <a:solidFill>
                <a:schemeClr val="tx2">
                  <a:lumMod val="50000"/>
                  <a:lumOff val="50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BAE45CA4-9FCF-539B-2B3B-DDD560F0D336}"/>
              </a:ext>
            </a:extLst>
          </p:cNvPr>
          <p:cNvSpPr txBox="1"/>
          <p:nvPr/>
        </p:nvSpPr>
        <p:spPr>
          <a:xfrm>
            <a:off x="11625499" y="-12997"/>
            <a:ext cx="548795" cy="4128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50000"/>
                    <a:lumOff val="50000"/>
                  </a:schemeClr>
                </a:solidFill>
              </a:rPr>
              <a:t>P4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1D7CC8-B1C1-215B-8992-97E1CC87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2" y="3013281"/>
            <a:ext cx="5883469" cy="3309451"/>
          </a:xfrm>
        </p:spPr>
      </p:pic>
      <p:pic>
        <p:nvPicPr>
          <p:cNvPr id="3" name="Picture 2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2CAC6FFF-03A4-F53C-CAFE-0651E8F0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C27483-05A6-948F-4BDA-8415C67D97C4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4A671-B3D5-FDDA-BEC4-9D6F29755666}"/>
              </a:ext>
            </a:extLst>
          </p:cNvPr>
          <p:cNvSpPr/>
          <p:nvPr/>
        </p:nvSpPr>
        <p:spPr>
          <a:xfrm>
            <a:off x="10822" y="57938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83633F-E5AA-F635-757E-E39CF4D04986}"/>
              </a:ext>
            </a:extLst>
          </p:cNvPr>
          <p:cNvSpPr/>
          <p:nvPr/>
        </p:nvSpPr>
        <p:spPr>
          <a:xfrm>
            <a:off x="435239" y="1749645"/>
            <a:ext cx="11363472" cy="483272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6FF388-D6FF-77F6-B990-647A8507E599}"/>
              </a:ext>
            </a:extLst>
          </p:cNvPr>
          <p:cNvSpPr txBox="1">
            <a:spLocks/>
          </p:cNvSpPr>
          <p:nvPr/>
        </p:nvSpPr>
        <p:spPr>
          <a:xfrm>
            <a:off x="435237" y="49825"/>
            <a:ext cx="8141603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ADDITIONAL RESOURSES</a:t>
            </a:r>
            <a:endParaRPr lang="en-US" dirty="0"/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D8151C4-D882-C4D2-661C-4681B6655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6"/>
          <a:stretch/>
        </p:blipFill>
        <p:spPr>
          <a:xfrm>
            <a:off x="393289" y="1570152"/>
            <a:ext cx="4491227" cy="2452051"/>
          </a:xfrm>
          <a:prstGeom prst="rect">
            <a:avLst/>
          </a:prstGeom>
        </p:spPr>
      </p:pic>
      <p:pic>
        <p:nvPicPr>
          <p:cNvPr id="12" name="Picture 11" descr="A purple and white logo&#10;&#10;Description automatically generated">
            <a:extLst>
              <a:ext uri="{FF2B5EF4-FFF2-40B4-BE49-F238E27FC236}">
                <a16:creationId xmlns:a16="http://schemas.microsoft.com/office/drawing/2014/main" id="{628B474E-6286-29C5-A2E5-1438BF6A9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9" y="3993031"/>
            <a:ext cx="6567956" cy="2585614"/>
          </a:xfrm>
          <a:prstGeom prst="rect">
            <a:avLst/>
          </a:prstGeom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86B7D4B-DCBB-9409-1702-A74A5C9C5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3"/>
          <a:stretch/>
        </p:blipFill>
        <p:spPr>
          <a:xfrm>
            <a:off x="4849668" y="1570151"/>
            <a:ext cx="2153525" cy="245205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73DC982-57DB-A5CC-911D-F3238448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39" y="1556878"/>
            <a:ext cx="4868494" cy="1816100"/>
          </a:xfrm>
          <a:prstGeom prst="rect">
            <a:avLst/>
          </a:prstGeom>
        </p:spPr>
      </p:pic>
      <p:pic>
        <p:nvPicPr>
          <p:cNvPr id="18" name="Picture 17" descr="A blue sign with white text&#10;&#10;Description automatically generated">
            <a:extLst>
              <a:ext uri="{FF2B5EF4-FFF2-40B4-BE49-F238E27FC236}">
                <a16:creationId xmlns:a16="http://schemas.microsoft.com/office/drawing/2014/main" id="{74FDD0CD-F5C3-EB97-7F66-9CABB7DCB4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45" y="3342454"/>
            <a:ext cx="4848288" cy="1758697"/>
          </a:xfrm>
          <a:prstGeom prst="rect">
            <a:avLst/>
          </a:prstGeom>
        </p:spPr>
      </p:pic>
      <p:pic>
        <p:nvPicPr>
          <p:cNvPr id="20" name="Picture 19" descr="A black and white text&#10;&#10;Description automatically generated">
            <a:extLst>
              <a:ext uri="{FF2B5EF4-FFF2-40B4-BE49-F238E27FC236}">
                <a16:creationId xmlns:a16="http://schemas.microsoft.com/office/drawing/2014/main" id="{D1B5E429-83A8-6F5A-9E6E-2C1A12C701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 r="1084"/>
          <a:stretch/>
        </p:blipFill>
        <p:spPr>
          <a:xfrm>
            <a:off x="6941039" y="4965786"/>
            <a:ext cx="4868494" cy="1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7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35D75895-0463-771B-72CB-DE7EA2A3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9B6FAE-1603-6797-F5B1-A2FCE3999B79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F6007-528A-9E98-B35D-7867799F35A9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BDC50-026B-E890-B406-8887858B2C8C}"/>
              </a:ext>
            </a:extLst>
          </p:cNvPr>
          <p:cNvSpPr txBox="1"/>
          <p:nvPr/>
        </p:nvSpPr>
        <p:spPr>
          <a:xfrm>
            <a:off x="49063" y="-81358"/>
            <a:ext cx="56634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Problem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E0B6CE-AE5A-8851-37B4-8D15EE1B468E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2E4078A-4B2D-8F8B-0AFC-17B5E029685C}"/>
              </a:ext>
            </a:extLst>
          </p:cNvPr>
          <p:cNvSpPr txBox="1">
            <a:spLocks/>
          </p:cNvSpPr>
          <p:nvPr/>
        </p:nvSpPr>
        <p:spPr>
          <a:xfrm>
            <a:off x="2574166" y="2329172"/>
            <a:ext cx="6970137" cy="2199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 err="1"/>
              <a:t>ออกแบบ</a:t>
            </a:r>
            <a:r>
              <a:rPr lang="en-US" sz="2800" dirty="0"/>
              <a:t>  Database </a:t>
            </a:r>
            <a:r>
              <a:rPr lang="en-US" sz="2800" dirty="0" err="1"/>
              <a:t>ได้ไม่ดีพอทำให้สับสนว่า</a:t>
            </a:r>
            <a:r>
              <a:rPr lang="en-US" sz="2800" dirty="0"/>
              <a:t> data class </a:t>
            </a:r>
            <a:r>
              <a:rPr lang="en-US" sz="2800" dirty="0" err="1"/>
              <a:t>ไหนทำอะไรได้</a:t>
            </a:r>
            <a:r>
              <a:rPr lang="en-US" sz="2800" dirty="0"/>
              <a:t> </a:t>
            </a:r>
            <a:r>
              <a:rPr lang="en-US" sz="2800" dirty="0" err="1"/>
              <a:t>ไม่ได้</a:t>
            </a:r>
            <a:endParaRPr lang="en-US" sz="28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 err="1"/>
              <a:t>การสื่อสารภายในทีมที่ไม่ดีทำให้</a:t>
            </a:r>
            <a:r>
              <a:rPr lang="en-US" sz="2800" dirty="0"/>
              <a:t> scope </a:t>
            </a:r>
            <a:r>
              <a:rPr lang="en-US" sz="2800" dirty="0" err="1"/>
              <a:t>ของงานเปลี่ยนไปจากที่ออกแบบไว้ตอนแรก</a:t>
            </a:r>
            <a:endParaRPr lang="en-US" sz="28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/>
              <a:t>Auto formatting </a:t>
            </a:r>
            <a:r>
              <a:rPr lang="en-US" sz="2800" dirty="0" err="1"/>
              <a:t>ของ</a:t>
            </a:r>
            <a:r>
              <a:rPr lang="en-US" sz="2800" dirty="0"/>
              <a:t> Windows 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/>
              <a:t>Merge conflict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6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35D75895-0463-771B-72CB-DE7EA2A3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9B6FAE-1603-6797-F5B1-A2FCE3999B79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F6007-528A-9E98-B35D-7867799F35A9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BDC50-026B-E890-B406-8887858B2C8C}"/>
              </a:ext>
            </a:extLst>
          </p:cNvPr>
          <p:cNvSpPr txBox="1"/>
          <p:nvPr/>
        </p:nvSpPr>
        <p:spPr>
          <a:xfrm>
            <a:off x="1278654" y="-69813"/>
            <a:ext cx="289829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b="1">
                <a:solidFill>
                  <a:schemeClr val="tx2">
                    <a:lumMod val="50000"/>
                    <a:lumOff val="50000"/>
                  </a:schemeClr>
                </a:solidFill>
              </a:rPr>
              <a:t>PRE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AEAE9-F902-A0D2-F450-6066E08E88DD}"/>
              </a:ext>
            </a:extLst>
          </p:cNvPr>
          <p:cNvSpPr txBox="1"/>
          <p:nvPr/>
        </p:nvSpPr>
        <p:spPr>
          <a:xfrm>
            <a:off x="1327497" y="876387"/>
            <a:ext cx="2612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Prerequisite Tree</a:t>
            </a:r>
            <a:endParaRPr lang="en-US" sz="24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E0B6CE-AE5A-8851-37B4-8D15EE1B468E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2E4078A-4B2D-8F8B-0AFC-17B5E029685C}"/>
              </a:ext>
            </a:extLst>
          </p:cNvPr>
          <p:cNvSpPr txBox="1">
            <a:spLocks/>
          </p:cNvSpPr>
          <p:nvPr/>
        </p:nvSpPr>
        <p:spPr>
          <a:xfrm>
            <a:off x="2228048" y="2750238"/>
            <a:ext cx="6970137" cy="2199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err="1"/>
              <a:t>Kungwansup</a:t>
            </a:r>
            <a:r>
              <a:rPr lang="en-US" sz="2800"/>
              <a:t> Saelee 650510654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err="1"/>
              <a:t>Pongpop</a:t>
            </a:r>
            <a:r>
              <a:rPr lang="en-US" sz="2800"/>
              <a:t> </a:t>
            </a:r>
            <a:r>
              <a:rPr lang="en-US" sz="2800" err="1"/>
              <a:t>Chueprasertsak</a:t>
            </a:r>
            <a:r>
              <a:rPr lang="en-US" sz="2800"/>
              <a:t> 650510671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err="1"/>
              <a:t>Chaipat</a:t>
            </a:r>
            <a:r>
              <a:rPr lang="en-US" sz="2800"/>
              <a:t>  </a:t>
            </a:r>
            <a:r>
              <a:rPr lang="en-US" sz="2800" err="1"/>
              <a:t>jainan</a:t>
            </a:r>
            <a:r>
              <a:rPr lang="en-US" sz="2800"/>
              <a:t> 650510606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20AEEF4E-5172-AB15-C2E0-8B6FB585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069AED-DA05-25ED-BAB7-C02CD85CFF60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0EE3AD-BA37-8F04-9D1B-C15D0E5CC7D7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296BD0-632F-C639-C651-53D232D4E004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98DE8-B914-6682-E7D0-6BB8FCA7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953" y="38660"/>
            <a:ext cx="29972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2B7F-249C-88B6-586A-FF8B2628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565" y="2482874"/>
            <a:ext cx="8788400" cy="36182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latin typeface="Angsana New"/>
                <a:ea typeface="+mn-lt"/>
                <a:cs typeface="+mj-cs"/>
              </a:rPr>
              <a:t>-</a:t>
            </a:r>
            <a:r>
              <a:rPr lang="en-US" sz="4400" err="1">
                <a:latin typeface="Angsana New"/>
                <a:ea typeface="+mn-lt"/>
                <a:cs typeface="Angsana New"/>
              </a:rPr>
              <a:t>ช่วย</a:t>
            </a:r>
            <a:r>
              <a:rPr lang="th-TH" sz="4400">
                <a:latin typeface="Angsana New"/>
                <a:ea typeface="+mn-lt"/>
                <a:cs typeface="Angsana New"/>
              </a:rPr>
              <a:t>ลด</a:t>
            </a:r>
            <a:r>
              <a:rPr lang="en-US" sz="4400" err="1">
                <a:latin typeface="Angsana New"/>
                <a:ea typeface="+mn-lt"/>
                <a:cs typeface="+mj-cs"/>
              </a:rPr>
              <a:t>เวลา</a:t>
            </a:r>
            <a:r>
              <a:rPr lang="th-TH" sz="4400">
                <a:latin typeface="Angsana New"/>
                <a:ea typeface="+mn-lt"/>
                <a:cs typeface="Angsana New"/>
              </a:rPr>
              <a:t>การจัดการ</a:t>
            </a:r>
            <a:r>
              <a:rPr lang="en-US" sz="4400" err="1">
                <a:latin typeface="Angsana New"/>
                <a:ea typeface="+mn-lt"/>
                <a:cs typeface="+mj-cs"/>
              </a:rPr>
              <a:t>และเพิ่มความสะดวกสบาย</a:t>
            </a:r>
            <a:r>
              <a:rPr lang="th-TH" sz="4400">
                <a:latin typeface="Angsana New"/>
                <a:ea typeface="+mn-lt"/>
                <a:cs typeface="Angsana New"/>
              </a:rPr>
              <a:t>ใน</a:t>
            </a:r>
            <a:endParaRPr lang="en-US" sz="4400">
              <a:latin typeface="Angsana New"/>
              <a:ea typeface="+mn-lt"/>
              <a:cs typeface="Angsana New"/>
            </a:endParaRPr>
          </a:p>
          <a:p>
            <a:pPr marL="0" indent="0">
              <a:buNone/>
            </a:pPr>
            <a:r>
              <a:rPr lang="th-TH" sz="4400">
                <a:latin typeface="Angsana New"/>
                <a:ea typeface="+mn-lt"/>
                <a:cs typeface="Angsana New"/>
              </a:rPr>
              <a:t>  การวางแผนการเรียน</a:t>
            </a:r>
            <a:endParaRPr lang="en-US" sz="4400">
              <a:latin typeface="Angsana New"/>
              <a:cs typeface="Angsana New"/>
            </a:endParaRPr>
          </a:p>
          <a:p>
            <a:pPr>
              <a:buNone/>
            </a:pPr>
            <a:r>
              <a:rPr lang="en-US" sz="4400">
                <a:latin typeface="Angsana New"/>
                <a:ea typeface="+mn-lt"/>
                <a:cs typeface="+mj-cs"/>
              </a:rPr>
              <a:t>-</a:t>
            </a:r>
            <a:r>
              <a:rPr lang="en-US" sz="4400" err="1">
                <a:latin typeface="Angsana New"/>
                <a:ea typeface="+mn-lt"/>
                <a:cs typeface="+mj-cs"/>
              </a:rPr>
              <a:t>สนับสนุนการตัดสินใจที่ถูกต้อง</a:t>
            </a:r>
            <a:r>
              <a:rPr lang="th-TH" sz="4400">
                <a:latin typeface="Angsana New"/>
                <a:ea typeface="+mn-lt"/>
                <a:cs typeface="Angsana New"/>
              </a:rPr>
              <a:t>ในการเลือกเรียน</a:t>
            </a:r>
            <a:endParaRPr lang="en-US" sz="44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4400">
                <a:latin typeface="Angsana New"/>
                <a:cs typeface="Angsana New"/>
              </a:rPr>
              <a:t>-</a:t>
            </a:r>
            <a:r>
              <a:rPr lang="th-TH" sz="4400">
                <a:latin typeface="Angsana New"/>
                <a:cs typeface="Angsana New"/>
              </a:rPr>
              <a:t>สร้างแอพที่ช่วยเรื่องการจัดการเรียนการสอน</a:t>
            </a:r>
          </a:p>
          <a:p>
            <a:pPr marL="0" indent="0">
              <a:buNone/>
            </a:pPr>
            <a:r>
              <a:rPr lang="th-TH" sz="4400">
                <a:latin typeface="Angsana New"/>
                <a:cs typeface="Angsana New"/>
              </a:rPr>
              <a:t>  ให้ทั้ง</a:t>
            </a:r>
            <a:r>
              <a:rPr lang="en-US" sz="4400" err="1">
                <a:latin typeface="Angsana New"/>
                <a:cs typeface="Angsana New"/>
              </a:rPr>
              <a:t>นักเรียน</a:t>
            </a:r>
            <a:r>
              <a:rPr lang="th-TH" sz="4400">
                <a:latin typeface="Angsana New"/>
                <a:cs typeface="Angsana New"/>
              </a:rPr>
              <a:t>และผู้สอน</a:t>
            </a:r>
            <a:endParaRPr lang="en-US" sz="4400">
              <a:latin typeface="Angsana New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69859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CBDB5A2E-4BF9-6C81-357F-7FF58722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C889EE-C471-2671-B11A-B446B11EEE45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F43C6-EBCD-2176-1A55-97D75620D746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A984A5-96C5-5E25-AC87-360529B97F60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A228684-B975-CDED-5158-45913B49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482" y="38660"/>
            <a:ext cx="5765800" cy="1325563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Application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331F2-2C9B-142F-08F5-39F3DAF2DF92}"/>
              </a:ext>
            </a:extLst>
          </p:cNvPr>
          <p:cNvSpPr txBox="1"/>
          <p:nvPr/>
        </p:nvSpPr>
        <p:spPr>
          <a:xfrm>
            <a:off x="1908315" y="2405270"/>
            <a:ext cx="893859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Angsana New"/>
                <a:cs typeface="Segoe UI"/>
              </a:rPr>
              <a:t>-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ระบบลงทะเบียนและเข้าสู่ระบบ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​</a:t>
            </a:r>
          </a:p>
          <a:p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-​</a:t>
            </a:r>
            <a:r>
              <a:rPr lang="en-US" sz="4400" err="1">
                <a:latin typeface="Angsana New" panose="02020603050405020304" pitchFamily="18" charset="-34"/>
                <a:ea typeface="+mn-lt"/>
                <a:cs typeface="Angsana New" panose="02020603050405020304" pitchFamily="18" charset="-34"/>
              </a:rPr>
              <a:t>แสดงข้อมูลเกี่ยวกับเนื้อหาการเรียน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​</a:t>
            </a:r>
            <a:r>
              <a:rPr lang="th-TH" sz="4400">
                <a:latin typeface="Angsana New" panose="02020603050405020304" pitchFamily="18" charset="-34"/>
                <a:cs typeface="Angsana New" panose="02020603050405020304" pitchFamily="18" charset="-34"/>
              </a:rPr>
              <a:t>และเกรดที่ได้</a:t>
            </a:r>
            <a:endParaRPr lang="en-US" sz="44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​-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 Search 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 Filter 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​</a:t>
            </a:r>
          </a:p>
          <a:p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-​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อาจารย์สามารถสร้าง</a:t>
            </a:r>
            <a:r>
              <a:rPr lang="en-US" sz="4400">
                <a:latin typeface="Angsana New" panose="02020603050405020304" pitchFamily="18" charset="-34"/>
                <a:cs typeface="Angsana New" panose="02020603050405020304" pitchFamily="18" charset="-34"/>
              </a:rPr>
              <a:t> Courses </a:t>
            </a:r>
            <a:r>
              <a:rPr lang="en-US" sz="4400" err="1">
                <a:latin typeface="Angsana New" panose="02020603050405020304" pitchFamily="18" charset="-34"/>
                <a:cs typeface="Angsana New" panose="02020603050405020304" pitchFamily="18" charset="-34"/>
              </a:rPr>
              <a:t>ของตัวเองได้</a:t>
            </a:r>
            <a:endParaRPr lang="en-US" sz="44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65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A78C-15C1-42C2-7D2D-31BE6182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01D37C4F-753D-6205-5593-48C89C92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D2A859-75E7-4220-A1D7-4F49445A0DF7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9AAE0-9011-1453-4273-6DF3365D7CA2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7AB631-BDFD-6EF3-BC79-4FAC9E5E32E3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25EB4EB-C0C7-3708-76E8-8BCE6EBB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38" y="49825"/>
            <a:ext cx="5301682" cy="1435353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Application Features</a:t>
            </a:r>
            <a:b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User management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48B20C-9047-DCDA-7090-433A49F5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06" y="2029197"/>
            <a:ext cx="7619187" cy="42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912A-648C-A4D1-30C0-B672B489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9B35AD-C0FC-9E9A-4EFE-B24E2D220937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BE45E-DDE9-F674-2165-C23A091A3FEF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FEB787-BA84-F1FF-FE70-F087EFD86F65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E0EA0584-549A-275D-6A40-0006D41D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38" y="49825"/>
            <a:ext cx="5301682" cy="1435353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Application Features</a:t>
            </a:r>
            <a:b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Course management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2A5E02-5A1D-4BFD-0B24-9636BE8C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34" y="1317389"/>
            <a:ext cx="9332976" cy="5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8E460-43A8-3503-68BF-5DD3732F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CD6070F5-A889-CCE4-88D9-586BB569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CC8099-FEDF-0CF7-D1C7-7626FA19014E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1ADE1-0772-5301-13FD-67A1212DBD51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AF813E-24B9-A0B6-307D-238EBDCE6354}"/>
              </a:ext>
            </a:extLst>
          </p:cNvPr>
          <p:cNvSpPr/>
          <p:nvPr/>
        </p:nvSpPr>
        <p:spPr>
          <a:xfrm>
            <a:off x="648119" y="1755227"/>
            <a:ext cx="10874117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245A547-30AD-5A9A-8912-F2BF3E5C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38" y="49825"/>
            <a:ext cx="5301682" cy="143535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Application Features</a:t>
            </a:r>
            <a:br>
              <a:rPr lang="en-US" sz="2800" b="1" dirty="0">
                <a:latin typeface="Aptos"/>
              </a:rPr>
            </a:br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Role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5054E78-E328-71EE-6BA6-C6CE0476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34" y="2114273"/>
            <a:ext cx="57694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0D718D6C-BDF0-25A3-0EDD-20B27BAB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0D44E7-1CBE-879A-0B2A-D3B9FEF6E8E5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EE324A-6804-2D53-5BDB-ED83E8DA4434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8AB4A6-7F1A-8329-092F-34B336857B69}"/>
              </a:ext>
            </a:extLst>
          </p:cNvPr>
          <p:cNvSpPr/>
          <p:nvPr/>
        </p:nvSpPr>
        <p:spPr>
          <a:xfrm>
            <a:off x="910524" y="1548796"/>
            <a:ext cx="10349308" cy="517386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0BC6B8-A52C-E297-0FEF-3823B37910E2}"/>
              </a:ext>
            </a:extLst>
          </p:cNvPr>
          <p:cNvSpPr/>
          <p:nvPr/>
        </p:nvSpPr>
        <p:spPr>
          <a:xfrm>
            <a:off x="1793881" y="1718961"/>
            <a:ext cx="393290" cy="393290"/>
          </a:xfrm>
          <a:prstGeom prst="ellipse">
            <a:avLst/>
          </a:prstGeom>
          <a:solidFill>
            <a:srgbClr val="14AE5C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81018-1500-12D9-45EC-B77F560E925C}"/>
              </a:ext>
            </a:extLst>
          </p:cNvPr>
          <p:cNvSpPr txBox="1"/>
          <p:nvPr/>
        </p:nvSpPr>
        <p:spPr>
          <a:xfrm>
            <a:off x="2158392" y="1730940"/>
            <a:ext cx="196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log in require</a:t>
            </a:r>
            <a:endParaRPr lang="th-T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345F1A-01A3-17C5-68D2-50ACAACE6078}"/>
              </a:ext>
            </a:extLst>
          </p:cNvPr>
          <p:cNvSpPr/>
          <p:nvPr/>
        </p:nvSpPr>
        <p:spPr>
          <a:xfrm>
            <a:off x="1793881" y="2183505"/>
            <a:ext cx="393290" cy="393290"/>
          </a:xfrm>
          <a:prstGeom prst="ellipse">
            <a:avLst/>
          </a:prstGeom>
          <a:solidFill>
            <a:srgbClr val="F2482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FBE35-003D-F518-7118-F23B8FCB1699}"/>
              </a:ext>
            </a:extLst>
          </p:cNvPr>
          <p:cNvSpPr txBox="1"/>
          <p:nvPr/>
        </p:nvSpPr>
        <p:spPr>
          <a:xfrm>
            <a:off x="2187171" y="2220114"/>
            <a:ext cx="196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in require</a:t>
            </a:r>
            <a:endParaRPr lang="th-TH"/>
          </a:p>
        </p:txBody>
      </p:sp>
      <p:pic>
        <p:nvPicPr>
          <p:cNvPr id="14" name="Content Placeholder 13" descr="A diagram of a company&#10;&#10;Description automatically generated">
            <a:extLst>
              <a:ext uri="{FF2B5EF4-FFF2-40B4-BE49-F238E27FC236}">
                <a16:creationId xmlns:a16="http://schemas.microsoft.com/office/drawing/2014/main" id="{FA17F299-748C-CFB8-512C-B00FF18AF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92" y="2585132"/>
            <a:ext cx="8598098" cy="387744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4E535BE-11D0-755A-A52C-D5376EF8FDAF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Application Design</a:t>
            </a:r>
            <a:br>
              <a:rPr lang="en-US" sz="2800" b="1"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Site map</a:t>
            </a:r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3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rder of objects on a white background&#10;&#10;Description automatically generated">
            <a:extLst>
              <a:ext uri="{FF2B5EF4-FFF2-40B4-BE49-F238E27FC236}">
                <a16:creationId xmlns:a16="http://schemas.microsoft.com/office/drawing/2014/main" id="{DD5BE03B-1E87-7418-B7C0-4DAFCAF5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67147D-6CB6-8CE8-838C-3C455F53332F}"/>
              </a:ext>
            </a:extLst>
          </p:cNvPr>
          <p:cNvSpPr/>
          <p:nvPr/>
        </p:nvSpPr>
        <p:spPr>
          <a:xfrm>
            <a:off x="-10822" y="38866"/>
            <a:ext cx="12192000" cy="1374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747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79C64D-D220-D033-ED5F-BE870621AF02}"/>
              </a:ext>
            </a:extLst>
          </p:cNvPr>
          <p:cNvSpPr/>
          <p:nvPr/>
        </p:nvSpPr>
        <p:spPr>
          <a:xfrm>
            <a:off x="-6341" y="-1476"/>
            <a:ext cx="12192000" cy="13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84A3CE-3801-A07F-B2F5-52FDF9A23BFB}"/>
              </a:ext>
            </a:extLst>
          </p:cNvPr>
          <p:cNvSpPr/>
          <p:nvPr/>
        </p:nvSpPr>
        <p:spPr>
          <a:xfrm>
            <a:off x="1276191" y="1749645"/>
            <a:ext cx="9566089" cy="48327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5EDFF-C431-4B92-03FB-B880C4FC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06887" y="1775531"/>
            <a:ext cx="5576356" cy="47978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6EAF7D-5CAB-0385-90EF-2F9010001570}"/>
              </a:ext>
            </a:extLst>
          </p:cNvPr>
          <p:cNvSpPr txBox="1">
            <a:spLocks/>
          </p:cNvSpPr>
          <p:nvPr/>
        </p:nvSpPr>
        <p:spPr>
          <a:xfrm>
            <a:off x="435238" y="49825"/>
            <a:ext cx="5301682" cy="143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Application </a:t>
            </a:r>
            <a:r>
              <a:rPr lang="en-US" sz="2800" b="1">
                <a:solidFill>
                  <a:schemeClr val="tx2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Design</a:t>
            </a:r>
            <a:br>
              <a:rPr lang="en-US" sz="2800" b="1">
                <a:latin typeface="Aptos"/>
              </a:rPr>
            </a:b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latin typeface="Aptos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38391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222</Words>
  <Application>Microsoft Macintosh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Angsana New</vt:lpstr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Objective</vt:lpstr>
      <vt:lpstr>Application Features</vt:lpstr>
      <vt:lpstr>Application Features User management</vt:lpstr>
      <vt:lpstr>Application Features Course management</vt:lpstr>
      <vt:lpstr>Application Features Role</vt:lpstr>
      <vt:lpstr>PowerPoint Presentation</vt:lpstr>
      <vt:lpstr>PowerPoint Presentation</vt:lpstr>
      <vt:lpstr>PowerPoint Presentation</vt:lpstr>
      <vt:lpstr>Home page</vt:lpstr>
      <vt:lpstr>Home page</vt:lpstr>
      <vt:lpstr>Home page</vt:lpstr>
      <vt:lpstr>Home page</vt:lpstr>
      <vt:lpstr>Home page</vt:lpstr>
      <vt:lpstr>Home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CHAIPAT JAINAN</cp:lastModifiedBy>
  <cp:revision>276</cp:revision>
  <dcterms:created xsi:type="dcterms:W3CDTF">2024-03-04T15:52:58Z</dcterms:created>
  <dcterms:modified xsi:type="dcterms:W3CDTF">2024-03-08T08:46:30Z</dcterms:modified>
</cp:coreProperties>
</file>